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7" r:id="rId3"/>
    <p:sldId id="263" r:id="rId4"/>
    <p:sldId id="265" r:id="rId5"/>
    <p:sldId id="264" r:id="rId6"/>
    <p:sldId id="270" r:id="rId7"/>
    <p:sldId id="260" r:id="rId8"/>
    <p:sldId id="266" r:id="rId9"/>
    <p:sldId id="261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A0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12192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5829" y="6507038"/>
            <a:ext cx="563575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698947" y="6536377"/>
            <a:ext cx="83234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395" y="332657"/>
            <a:ext cx="2258483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230113"/>
            <a:ext cx="212003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04780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45835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79418" y="333375"/>
            <a:ext cx="2785533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20700" y="333375"/>
            <a:ext cx="8155517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4996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10445438" y="24992"/>
            <a:ext cx="1646740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4/12/2019</a:t>
            </a:fld>
            <a:endParaRPr lang="nl-BE" dirty="0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066806" y="6455849"/>
            <a:ext cx="2058389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580102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1877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96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22817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5484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282227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59263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483854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130297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18931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079996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2818" y="1198563"/>
            <a:ext cx="11142133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8015818" y="6453188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11458056" y="6539254"/>
            <a:ext cx="43391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10128448" y="6549758"/>
            <a:ext cx="1151467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04.12.2019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3304116" y="6442379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1315" y="116632"/>
            <a:ext cx="1592844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55829" y="6539254"/>
            <a:ext cx="7419015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1316" y="657649"/>
            <a:ext cx="1468817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685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D7F2CC-D969-48E9-B341-1EF05FA91124}"/>
              </a:ext>
            </a:extLst>
          </p:cNvPr>
          <p:cNvSpPr/>
          <p:nvPr/>
        </p:nvSpPr>
        <p:spPr>
          <a:xfrm>
            <a:off x="2773680" y="145991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2800" b="1" dirty="0">
                <a:solidFill>
                  <a:srgbClr val="00B050"/>
                </a:solidFill>
              </a:rPr>
              <a:t>Scenario Discussion: Communicating Uncertainties  </a:t>
            </a:r>
            <a:endParaRPr lang="en-GB" sz="2800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44F19-7EA2-49E4-8EC2-3FF80A6AC241}"/>
              </a:ext>
            </a:extLst>
          </p:cNvPr>
          <p:cNvSpPr txBox="1">
            <a:spLocks/>
          </p:cNvSpPr>
          <p:nvPr/>
        </p:nvSpPr>
        <p:spPr>
          <a:xfrm>
            <a:off x="965200" y="3850640"/>
            <a:ext cx="9784080" cy="1296636"/>
          </a:xfrm>
          <a:prstGeom prst="rect">
            <a:avLst/>
          </a:prstGeom>
        </p:spPr>
        <p:txBody>
          <a:bodyPr/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0" dirty="0"/>
              <a:t>Strong recognition of the importance of social and ethical uncertainties in other work packages and scenario discussions. </a:t>
            </a:r>
          </a:p>
          <a:p>
            <a:pPr marL="0" indent="0">
              <a:buFontTx/>
              <a:buNone/>
            </a:pPr>
            <a:r>
              <a:rPr lang="en-US" kern="0" dirty="0"/>
              <a:t>Discussion: the same scenario, but focus on </a:t>
            </a:r>
            <a:r>
              <a:rPr lang="en-US" kern="0" dirty="0" smtClean="0"/>
              <a:t>two key </a:t>
            </a:r>
            <a:r>
              <a:rPr lang="en-US" kern="0" dirty="0"/>
              <a:t>communication </a:t>
            </a:r>
            <a:r>
              <a:rPr lang="en-US" kern="0" dirty="0" smtClean="0"/>
              <a:t>challenges, one </a:t>
            </a:r>
            <a:r>
              <a:rPr lang="en-US" kern="0" dirty="0"/>
              <a:t>in the early </a:t>
            </a:r>
            <a:r>
              <a:rPr lang="en-US" kern="0" dirty="0" smtClean="0"/>
              <a:t>phase, the other in the transition phase </a:t>
            </a:r>
            <a:endParaRPr lang="en-US" kern="0" dirty="0"/>
          </a:p>
          <a:p>
            <a:pPr lvl="1"/>
            <a:r>
              <a:rPr lang="en-US" sz="2000" kern="0" dirty="0"/>
              <a:t>Communicating about iodine tablets</a:t>
            </a:r>
          </a:p>
          <a:p>
            <a:pPr lvl="1"/>
            <a:r>
              <a:rPr lang="en-US" sz="2000" kern="0" dirty="0"/>
              <a:t>Communicating about food safety</a:t>
            </a:r>
          </a:p>
          <a:p>
            <a:pPr marL="0" indent="0">
              <a:buFontTx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978541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r="19343"/>
          <a:stretch/>
        </p:blipFill>
        <p:spPr>
          <a:xfrm>
            <a:off x="0" y="609599"/>
            <a:ext cx="5674670" cy="4298638"/>
          </a:xfrm>
          <a:prstGeom prst="rect">
            <a:avLst/>
          </a:prstGeom>
          <a:ln>
            <a:solidFill>
              <a:srgbClr val="4AA0B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r="17526"/>
          <a:stretch/>
        </p:blipFill>
        <p:spPr>
          <a:xfrm>
            <a:off x="5799846" y="695324"/>
            <a:ext cx="6392154" cy="3659636"/>
          </a:xfrm>
          <a:prstGeom prst="rect">
            <a:avLst/>
          </a:prstGeom>
          <a:solidFill>
            <a:schemeClr val="bg1"/>
          </a:solidFill>
          <a:ln>
            <a:solidFill>
              <a:srgbClr val="4AA0B1"/>
            </a:solidFill>
          </a:ln>
        </p:spPr>
      </p:pic>
    </p:spTree>
    <p:extLst>
      <p:ext uri="{BB962C8B-B14F-4D97-AF65-F5344CB8AC3E}">
        <p14:creationId xmlns:p14="http://schemas.microsoft.com/office/powerpoint/2010/main" val="363679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9356" y="196610"/>
            <a:ext cx="6911975" cy="561975"/>
          </a:xfrm>
        </p:spPr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Uncertainties related to stable iodine intake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66080" y="996790"/>
            <a:ext cx="6397766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People </a:t>
            </a:r>
            <a:r>
              <a:rPr lang="en-US" sz="2000" dirty="0">
                <a:solidFill>
                  <a:srgbClr val="4AA0B1"/>
                </a:solidFill>
                <a:latin typeface="Arial" charset="0"/>
              </a:rPr>
              <a:t>not having iodine tablets at home </a:t>
            </a:r>
            <a:r>
              <a:rPr lang="en-US" sz="2000" dirty="0">
                <a:solidFill>
                  <a:srgbClr val="000000"/>
                </a:solidFill>
                <a:latin typeface="Arial" charset="0"/>
              </a:rPr>
              <a:t>(~60% near </a:t>
            </a:r>
            <a:r>
              <a:rPr lang="en-US" sz="2000" dirty="0" err="1">
                <a:solidFill>
                  <a:srgbClr val="000000"/>
                </a:solidFill>
                <a:latin typeface="Arial" charset="0"/>
              </a:rPr>
              <a:t>Doel</a:t>
            </a: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did not have them in 2018, but knew where to get them)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People </a:t>
            </a:r>
            <a:r>
              <a:rPr lang="en-US" sz="2000" dirty="0">
                <a:solidFill>
                  <a:srgbClr val="4AA0B1"/>
                </a:solidFill>
                <a:latin typeface="Arial" charset="0"/>
              </a:rPr>
              <a:t>not informed</a:t>
            </a: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about what to do in case of accident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How to reach them?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AA0B1"/>
                </a:solidFill>
                <a:latin typeface="Arial" charset="0"/>
              </a:rPr>
              <a:t>Intake too early or when not recommended </a:t>
            </a:r>
            <a:r>
              <a:rPr lang="en-US" sz="2000" dirty="0">
                <a:latin typeface="Arial" charset="0"/>
              </a:rPr>
              <a:t>(43% would take even if authorities say it is not necessary)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Concerns about </a:t>
            </a:r>
            <a:r>
              <a:rPr lang="en-US" sz="2000" dirty="0">
                <a:solidFill>
                  <a:srgbClr val="4AA0B1"/>
                </a:solidFill>
                <a:latin typeface="Arial" charset="0"/>
              </a:rPr>
              <a:t>lack of transparency </a:t>
            </a:r>
            <a:r>
              <a:rPr lang="en-US" sz="2000" dirty="0">
                <a:solidFill>
                  <a:srgbClr val="000000"/>
                </a:solidFill>
                <a:latin typeface="Arial" charset="0"/>
              </a:rPr>
              <a:t>from authorities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AA0B1"/>
                </a:solidFill>
                <a:latin typeface="Arial" charset="0"/>
              </a:rPr>
              <a:t>Different intervention levels </a:t>
            </a:r>
            <a:r>
              <a:rPr lang="en-US" sz="2000" dirty="0">
                <a:solidFill>
                  <a:srgbClr val="000000"/>
                </a:solidFill>
                <a:latin typeface="Arial" charset="0"/>
              </a:rPr>
              <a:t>in Belgium and The Netherlands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54364" y="5059725"/>
            <a:ext cx="3864069" cy="581486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20" y="996789"/>
            <a:ext cx="4938188" cy="28897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88921" y="1473197"/>
            <a:ext cx="2200275" cy="18081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Immediately when you hear an alarm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When  authorities recommend it</a:t>
            </a:r>
          </a:p>
          <a:p>
            <a:pPr>
              <a:spcBef>
                <a:spcPts val="300"/>
              </a:spcBef>
            </a:pPr>
            <a:r>
              <a:rPr lang="en-US" sz="1400" dirty="0"/>
              <a:t>Two hours after the alarm</a:t>
            </a:r>
          </a:p>
          <a:p>
            <a:endParaRPr lang="en-US" sz="2000" dirty="0"/>
          </a:p>
          <a:p>
            <a:r>
              <a:rPr lang="en-US" sz="1400" dirty="0"/>
              <a:t>Other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84" y="3702493"/>
            <a:ext cx="4862324" cy="286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79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1" y="201296"/>
            <a:ext cx="9215967" cy="561975"/>
          </a:xfrm>
        </p:spPr>
        <p:txBody>
          <a:bodyPr/>
          <a:lstStyle/>
          <a:p>
            <a:r>
              <a:rPr lang="en-GB" dirty="0">
                <a:solidFill>
                  <a:srgbClr val="4AA0B1"/>
                </a:solidFill>
              </a:rPr>
              <a:t>Additional uncertainties identified in exercises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701" y="866186"/>
            <a:ext cx="11142133" cy="5666694"/>
          </a:xfrm>
        </p:spPr>
        <p:txBody>
          <a:bodyPr/>
          <a:lstStyle/>
          <a:p>
            <a:r>
              <a:rPr lang="en-US" i="1" dirty="0"/>
              <a:t>Transboundary issues</a:t>
            </a:r>
          </a:p>
          <a:p>
            <a:pPr lvl="1"/>
            <a:r>
              <a:rPr lang="en-US" i="1" dirty="0"/>
              <a:t>“You are not able to provide iodine tablets to your </a:t>
            </a:r>
            <a:r>
              <a:rPr lang="en-US" b="1" i="1" dirty="0"/>
              <a:t>neighbors</a:t>
            </a:r>
            <a:r>
              <a:rPr lang="en-US" i="1" dirty="0"/>
              <a:t>! You would give tablets to your children but what about our children. Where would you provide tablets? - At your embassy?”</a:t>
            </a:r>
          </a:p>
          <a:p>
            <a:pPr lvl="1"/>
            <a:r>
              <a:rPr lang="en-GB" i="1" dirty="0"/>
              <a:t>“If you consider giving stable iodine you would shelter up to 30-35 km. As </a:t>
            </a:r>
            <a:r>
              <a:rPr lang="en-GB" b="1" i="1" dirty="0"/>
              <a:t>a neighbouring country we would give iodine to more than 120km</a:t>
            </a:r>
            <a:r>
              <a:rPr lang="en-GB" i="1" dirty="0"/>
              <a:t>.”</a:t>
            </a:r>
            <a:endParaRPr lang="en-US" dirty="0"/>
          </a:p>
          <a:p>
            <a:r>
              <a:rPr lang="en-US" i="1" dirty="0"/>
              <a:t>Emergency actors</a:t>
            </a:r>
          </a:p>
          <a:p>
            <a:pPr lvl="1"/>
            <a:r>
              <a:rPr lang="en-US" i="1" dirty="0"/>
              <a:t>Information about the discharge is something the </a:t>
            </a:r>
            <a:r>
              <a:rPr lang="en-US" b="1" i="1" dirty="0"/>
              <a:t>measurement teams should get</a:t>
            </a:r>
            <a:r>
              <a:rPr lang="en-US" i="1" dirty="0"/>
              <a:t>, so they would know, whether or not to take Iodine tablets…“</a:t>
            </a:r>
          </a:p>
          <a:p>
            <a:pPr lvl="1"/>
            <a:r>
              <a:rPr lang="en-GB" i="1" dirty="0"/>
              <a:t>“</a:t>
            </a:r>
            <a:r>
              <a:rPr lang="en-GB" b="1" i="1" dirty="0"/>
              <a:t>Policeman</a:t>
            </a:r>
            <a:r>
              <a:rPr lang="en-GB" i="1" dirty="0"/>
              <a:t>: « Where are the Iodine pills? » Does police have iodine pills?</a:t>
            </a:r>
            <a:endParaRPr lang="en-US" dirty="0"/>
          </a:p>
          <a:p>
            <a:r>
              <a:rPr lang="en-US" i="1" dirty="0"/>
              <a:t>How to distribute tablets?</a:t>
            </a:r>
          </a:p>
          <a:p>
            <a:pPr lvl="1"/>
            <a:r>
              <a:rPr lang="en-US" i="1" dirty="0"/>
              <a:t>“Give iodine tablets before evacuation!”  “We </a:t>
            </a:r>
            <a:r>
              <a:rPr lang="en-US" b="1" i="1" dirty="0"/>
              <a:t>do not have time for this</a:t>
            </a:r>
            <a:r>
              <a:rPr lang="en-US" i="1" dirty="0"/>
              <a:t>! We will distribute iodine tablets once in the gathering points/areas hosting people.”</a:t>
            </a:r>
          </a:p>
          <a:p>
            <a:pPr lvl="1"/>
            <a:r>
              <a:rPr lang="en-GB" i="1" dirty="0"/>
              <a:t>“Should we bring iodine tablets in the </a:t>
            </a:r>
            <a:r>
              <a:rPr lang="en-GB" b="1" i="1" dirty="0"/>
              <a:t>school buses</a:t>
            </a:r>
            <a:r>
              <a:rPr lang="en-GB" i="1" dirty="0"/>
              <a:t>?”</a:t>
            </a:r>
          </a:p>
          <a:p>
            <a:pPr lvl="1"/>
            <a:r>
              <a:rPr lang="en-GB" i="1" dirty="0"/>
              <a:t>“What to do about </a:t>
            </a:r>
            <a:r>
              <a:rPr lang="en-GB" b="1" i="1" dirty="0"/>
              <a:t>tourists</a:t>
            </a:r>
            <a:r>
              <a:rPr lang="en-GB" i="1" dirty="0"/>
              <a:t>?”</a:t>
            </a:r>
            <a:endParaRPr lang="en-US" dirty="0"/>
          </a:p>
          <a:p>
            <a:r>
              <a:rPr lang="en-GB" i="1" dirty="0"/>
              <a:t>Vulnerable groups</a:t>
            </a:r>
          </a:p>
          <a:p>
            <a:pPr lvl="1"/>
            <a:r>
              <a:rPr lang="en-GB" i="1" dirty="0"/>
              <a:t>“ A dose over the 100mSv is possible. What to propose for </a:t>
            </a:r>
            <a:r>
              <a:rPr lang="en-GB" b="1" i="1" dirty="0"/>
              <a:t>pregnant women and children?</a:t>
            </a:r>
            <a:r>
              <a:rPr lang="en-GB" i="1" dirty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831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AA0B1"/>
                </a:solidFill>
              </a:rPr>
              <a:t>Challenges identified from real emergencies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Belgian case: Accidental release of radioactive iodine from a facility producing radioisotopes for medical use, located in </a:t>
            </a:r>
            <a:r>
              <a:rPr lang="en-US" sz="1800" dirty="0" err="1"/>
              <a:t>Fleurus</a:t>
            </a:r>
            <a:r>
              <a:rPr lang="en-US" sz="1800" dirty="0"/>
              <a:t>, Belgium, INES 3</a:t>
            </a:r>
          </a:p>
          <a:p>
            <a:r>
              <a:rPr lang="en-GB" sz="1800" dirty="0"/>
              <a:t>Norwegian case: Iodine release at the research reactor in </a:t>
            </a:r>
            <a:r>
              <a:rPr lang="en-GB" sz="1800" dirty="0" err="1"/>
              <a:t>Halden</a:t>
            </a:r>
            <a:r>
              <a:rPr lang="en-GB" sz="1800" dirty="0"/>
              <a:t>, Norway on October 24th 2016, INES </a:t>
            </a:r>
            <a:endParaRPr lang="en-US" sz="1800" dirty="0"/>
          </a:p>
          <a:p>
            <a:r>
              <a:rPr lang="en-GB" sz="1800" dirty="0"/>
              <a:t>In January 2017, small concentrations of iodine were detected in the atmosphere all over Europe.</a:t>
            </a:r>
            <a:endParaRPr lang="en-US" sz="1800" dirty="0"/>
          </a:p>
          <a:p>
            <a:r>
              <a:rPr lang="en-GB" sz="1800" dirty="0"/>
              <a:t>Fukushima</a:t>
            </a:r>
            <a:endParaRPr lang="en-US" sz="1800" dirty="0"/>
          </a:p>
          <a:p>
            <a:pPr marL="0" indent="0">
              <a:buNone/>
            </a:pPr>
            <a:r>
              <a:rPr lang="en-GB" dirty="0"/>
              <a:t>------------------------------------------------------------------------------------------------------------------------------------</a:t>
            </a:r>
          </a:p>
          <a:p>
            <a:pPr marL="0" indent="0">
              <a:buNone/>
            </a:pPr>
            <a:r>
              <a:rPr lang="en-GB" dirty="0"/>
              <a:t>-   </a:t>
            </a:r>
            <a:r>
              <a:rPr lang="en-GB" dirty="0">
                <a:solidFill>
                  <a:srgbClr val="0070C0"/>
                </a:solidFill>
              </a:rPr>
              <a:t>Most of the people didn’t know what is radioactive iodine.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-   Some people in a thyroid measurement campaign didn’t know what thyroid is.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-   Some </a:t>
            </a:r>
            <a:r>
              <a:rPr lang="en-US" dirty="0">
                <a:solidFill>
                  <a:srgbClr val="0070C0"/>
                </a:solidFill>
              </a:rPr>
              <a:t>people swallowed gargling agents containing povidone-iodine as a substitute for 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     stable iodine tablets.</a:t>
            </a:r>
          </a:p>
          <a:p>
            <a:pPr>
              <a:buFontTx/>
              <a:buChar char="-"/>
            </a:pPr>
            <a:r>
              <a:rPr lang="en-US" dirty="0">
                <a:solidFill>
                  <a:srgbClr val="0070C0"/>
                </a:solidFill>
              </a:rPr>
              <a:t>Some people used iodine tablets due to alert on a NPP 1200km away (INES 0) </a:t>
            </a:r>
          </a:p>
          <a:p>
            <a:pPr>
              <a:buFontTx/>
              <a:buChar char="-"/>
            </a:pPr>
            <a:r>
              <a:rPr lang="en-US" dirty="0">
                <a:solidFill>
                  <a:srgbClr val="0070C0"/>
                </a:solidFill>
              </a:rPr>
              <a:t>A famous tennis player announced in mass media that she is giving a yogurt with iodine to her daughter in order to protect her from radioactivity.</a:t>
            </a:r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886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AA0B1"/>
                </a:solidFill>
              </a:rPr>
              <a:t>Some tips from our communication experiment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4579" y="1584244"/>
            <a:ext cx="7483262" cy="3688080"/>
          </a:xfrm>
        </p:spPr>
        <p:txBody>
          <a:bodyPr/>
          <a:lstStyle/>
          <a:p>
            <a:pPr marL="0" lvl="0" indent="0">
              <a:buNone/>
            </a:pPr>
            <a:endParaRPr lang="en-GB" dirty="0"/>
          </a:p>
          <a:p>
            <a:pPr lvl="0"/>
            <a:r>
              <a:rPr lang="en-GB" dirty="0"/>
              <a:t>Communicate clearly not only a foreseen time of the intake but also why one needs to wait with the intake.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GB" dirty="0"/>
              <a:t>The question of why to wait with the uptake can be communicated in numerical, narrative or a mixed way. 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GB" dirty="0"/>
              <a:t>Make sure that messages are repeated many times on many different communication channels – the one message, many voices, rule.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732" y="4296250"/>
            <a:ext cx="3474360" cy="1952149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4" t="15273" r="1094" b="33039"/>
          <a:stretch/>
        </p:blipFill>
        <p:spPr bwMode="auto">
          <a:xfrm rot="550063">
            <a:off x="8034433" y="1062976"/>
            <a:ext cx="3890566" cy="27444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95454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258" y="273071"/>
            <a:ext cx="9215967" cy="885191"/>
          </a:xfrm>
        </p:spPr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“People need to prepare for the use of stable iodine tablets, </a:t>
            </a:r>
            <a:br>
              <a:rPr lang="en-US" dirty="0">
                <a:solidFill>
                  <a:srgbClr val="4AA0B1"/>
                </a:solidFill>
              </a:rPr>
            </a:br>
            <a:r>
              <a:rPr lang="en-US" dirty="0">
                <a:solidFill>
                  <a:srgbClr val="4AA0B1"/>
                </a:solidFill>
              </a:rPr>
              <a:t>  but not take the tablets yet.”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539" y="1454972"/>
            <a:ext cx="6487582" cy="3058477"/>
          </a:xfrm>
        </p:spPr>
        <p:txBody>
          <a:bodyPr/>
          <a:lstStyle/>
          <a:p>
            <a:r>
              <a:rPr lang="en-US" sz="2400" dirty="0" err="1"/>
              <a:t>Borssele</a:t>
            </a:r>
            <a:r>
              <a:rPr lang="en-US" sz="2400" dirty="0"/>
              <a:t> Scenario; 21:00 pm, possible release within 12 hours. Population 300,000 </a:t>
            </a:r>
          </a:p>
          <a:p>
            <a:endParaRPr lang="en-US" sz="2400" dirty="0"/>
          </a:p>
          <a:p>
            <a:r>
              <a:rPr lang="en-US" sz="2400" dirty="0"/>
              <a:t>What are the most important things to communicate?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How to do that using a text message (SMS*) for people currently located in the potential area for stable iodine intake? </a:t>
            </a:r>
          </a:p>
          <a:p>
            <a:pPr marL="0" indent="0">
              <a:buNone/>
            </a:pPr>
            <a:r>
              <a:rPr lang="en-US" sz="2400" dirty="0"/>
              <a:t>    DO IT.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*</a:t>
            </a:r>
            <a:r>
              <a:rPr lang="en-US" dirty="0"/>
              <a:t> </a:t>
            </a:r>
            <a:r>
              <a:rPr lang="en-US" dirty="0" err="1"/>
              <a:t>cca</a:t>
            </a:r>
            <a:r>
              <a:rPr lang="en-US" dirty="0"/>
              <a:t> 200 characters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732" y="3802716"/>
            <a:ext cx="3760788" cy="23440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8732" y="1238002"/>
            <a:ext cx="3760788" cy="21130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26416" t="3744" r="22830" b="5727"/>
          <a:stretch/>
        </p:blipFill>
        <p:spPr>
          <a:xfrm rot="20616986">
            <a:off x="9046966" y="4556531"/>
            <a:ext cx="393709" cy="61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514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796" y="196610"/>
            <a:ext cx="6911975" cy="561975"/>
          </a:xfrm>
        </p:spPr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Uncertainties related to food consumption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989" y="4318000"/>
            <a:ext cx="1076328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spcBef>
                <a:spcPts val="12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AA0B1"/>
                </a:solidFill>
                <a:latin typeface="Arial" charset="0"/>
              </a:rPr>
              <a:t>Reluctance to consume products </a:t>
            </a:r>
            <a:r>
              <a:rPr lang="en-US" sz="2000" dirty="0">
                <a:solidFill>
                  <a:srgbClr val="000000"/>
                </a:solidFill>
                <a:latin typeface="Arial" charset="0"/>
              </a:rPr>
              <a:t>with residual radioactivity</a:t>
            </a:r>
          </a:p>
          <a:p>
            <a:pPr marL="285750" indent="-285750" fontAlgn="base">
              <a:spcBef>
                <a:spcPts val="12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AA0B1"/>
                </a:solidFill>
                <a:latin typeface="Arial" charset="0"/>
              </a:rPr>
              <a:t>Differing interpretations of risk </a:t>
            </a:r>
            <a:r>
              <a:rPr lang="en-US" sz="2000" dirty="0">
                <a:solidFill>
                  <a:srgbClr val="000000"/>
                </a:solidFill>
                <a:latin typeface="Arial" charset="0"/>
              </a:rPr>
              <a:t>by different actors </a:t>
            </a:r>
          </a:p>
          <a:p>
            <a:pPr marL="285750" indent="-285750" fontAlgn="base">
              <a:spcBef>
                <a:spcPts val="12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4AA0B1"/>
                </a:solidFill>
                <a:latin typeface="Arial" charset="0"/>
              </a:rPr>
              <a:t>Stigmatisation</a:t>
            </a:r>
            <a:r>
              <a:rPr lang="en-US" sz="2000" dirty="0">
                <a:solidFill>
                  <a:srgbClr val="4AA0B1"/>
                </a:solidFill>
                <a:latin typeface="Arial" charset="0"/>
              </a:rPr>
              <a:t> </a:t>
            </a:r>
            <a:r>
              <a:rPr lang="en-US" sz="2000" dirty="0">
                <a:latin typeface="Arial" charset="0"/>
              </a:rPr>
              <a:t>of affected areas</a:t>
            </a:r>
          </a:p>
          <a:p>
            <a:pPr marL="285750" indent="-285750" fontAlgn="base">
              <a:spcBef>
                <a:spcPts val="12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How to </a:t>
            </a:r>
            <a:r>
              <a:rPr lang="en-GB" sz="2000" dirty="0">
                <a:solidFill>
                  <a:srgbClr val="4AA0B1"/>
                </a:solidFill>
              </a:rPr>
              <a:t>support local actors? </a:t>
            </a:r>
            <a:endParaRPr lang="en-US" sz="2000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7548" y="1182392"/>
            <a:ext cx="11601251" cy="3135608"/>
            <a:chOff x="427526" y="1197411"/>
            <a:chExt cx="9170922" cy="213092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/>
            <a:srcRect b="77280"/>
            <a:stretch/>
          </p:blipFill>
          <p:spPr>
            <a:xfrm>
              <a:off x="427526" y="1197411"/>
              <a:ext cx="9170922" cy="103889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/>
            <a:srcRect t="76118"/>
            <a:stretch/>
          </p:blipFill>
          <p:spPr>
            <a:xfrm>
              <a:off x="427526" y="2236304"/>
              <a:ext cx="9170922" cy="10920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9999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261" y="211456"/>
            <a:ext cx="9215967" cy="561975"/>
          </a:xfrm>
        </p:spPr>
        <p:txBody>
          <a:bodyPr/>
          <a:lstStyle/>
          <a:p>
            <a:r>
              <a:rPr lang="en-GB" dirty="0">
                <a:solidFill>
                  <a:srgbClr val="4AA0B1"/>
                </a:solidFill>
              </a:rPr>
              <a:t>Some tips from our communication experiment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1" y="914082"/>
            <a:ext cx="8054339" cy="5303837"/>
          </a:xfrm>
        </p:spPr>
        <p:txBody>
          <a:bodyPr/>
          <a:lstStyle/>
          <a:p>
            <a:pPr lvl="0" algn="just"/>
            <a:r>
              <a:rPr lang="en-GB" dirty="0"/>
              <a:t>Provide precise, but clear and unambiguous </a:t>
            </a:r>
            <a:r>
              <a:rPr lang="en-GB" b="1" dirty="0"/>
              <a:t>numerical data </a:t>
            </a:r>
            <a:r>
              <a:rPr lang="en-GB" dirty="0"/>
              <a:t>to support your communication in order to enhance a message’s </a:t>
            </a:r>
            <a:r>
              <a:rPr lang="en-GB" b="1" dirty="0"/>
              <a:t>credibility</a:t>
            </a:r>
            <a:r>
              <a:rPr lang="en-GB" dirty="0"/>
              <a:t> vis-à-vis the public. A few well-chosen numbers may represent the most adequate strategy in eliciting positive reactions.</a:t>
            </a:r>
          </a:p>
          <a:p>
            <a:pPr marL="0" lvl="0" indent="0" algn="just">
              <a:buNone/>
            </a:pPr>
            <a:endParaRPr lang="en-US" dirty="0"/>
          </a:p>
          <a:p>
            <a:pPr lvl="0" algn="just"/>
            <a:r>
              <a:rPr lang="en-GB" b="1" dirty="0"/>
              <a:t>Target subgroups </a:t>
            </a:r>
            <a:r>
              <a:rPr lang="en-GB" dirty="0"/>
              <a:t>of the population to enhance overall persuasion levels. </a:t>
            </a:r>
          </a:p>
          <a:p>
            <a:pPr marL="0" lvl="0" indent="0" algn="just">
              <a:buNone/>
            </a:pPr>
            <a:endParaRPr lang="en-US" dirty="0"/>
          </a:p>
          <a:p>
            <a:pPr lvl="0" algn="just"/>
            <a:r>
              <a:rPr lang="en-GB" dirty="0"/>
              <a:t>Consumers with a critical attitude towards the food industry and nuclear energy, for instance, may need to be provided with </a:t>
            </a:r>
            <a:r>
              <a:rPr lang="en-GB" b="1" dirty="0"/>
              <a:t>more and different types of evidence</a:t>
            </a:r>
            <a:r>
              <a:rPr lang="en-GB" dirty="0"/>
              <a:t> in order to change </a:t>
            </a:r>
            <a:r>
              <a:rPr lang="en-GB" dirty="0" err="1"/>
              <a:t>behavior</a:t>
            </a:r>
            <a:r>
              <a:rPr lang="en-GB" dirty="0"/>
              <a:t> (such as the boycott of a safe-to-consume product). </a:t>
            </a:r>
          </a:p>
          <a:p>
            <a:pPr marL="0" lvl="0" indent="0" algn="just">
              <a:buNone/>
            </a:pPr>
            <a:endParaRPr lang="en-GB" dirty="0"/>
          </a:p>
          <a:p>
            <a:pPr lvl="0" algn="just"/>
            <a:r>
              <a:rPr lang="en-GB" dirty="0"/>
              <a:t>Furthermore, efforts towards </a:t>
            </a:r>
            <a:r>
              <a:rPr lang="en-GB" b="1" dirty="0"/>
              <a:t>enhancing the public’s trust in authorities </a:t>
            </a:r>
            <a:r>
              <a:rPr lang="en-GB" dirty="0"/>
              <a:t>should be undertaken, as low levels of trust may inhibit consumers readiness to accept a communicated message.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7278" y="1727200"/>
            <a:ext cx="3393122" cy="339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29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2412" t="1639" r="23135"/>
          <a:stretch/>
        </p:blipFill>
        <p:spPr>
          <a:xfrm>
            <a:off x="167640" y="1815745"/>
            <a:ext cx="2103120" cy="37988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1" y="78060"/>
            <a:ext cx="9212579" cy="695054"/>
          </a:xfrm>
        </p:spPr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“All milk from the Zeeland area on the market is below MPL’s.”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760" y="1717234"/>
            <a:ext cx="7612380" cy="343004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How would you communicate this to the public to avoid a boycott in Netherlands and abroad?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sz="2000" dirty="0"/>
              <a:t>Identify </a:t>
            </a:r>
            <a:r>
              <a:rPr lang="en-US" sz="2000" b="1" dirty="0"/>
              <a:t>challenges.</a:t>
            </a:r>
          </a:p>
          <a:p>
            <a:pPr marL="476250" lvl="1" indent="0">
              <a:buNone/>
            </a:pPr>
            <a:endParaRPr lang="en-US" sz="2000" b="1" dirty="0"/>
          </a:p>
          <a:p>
            <a:pPr lvl="1"/>
            <a:r>
              <a:rPr lang="en-US" sz="2000" dirty="0"/>
              <a:t>What are the most important </a:t>
            </a:r>
            <a:r>
              <a:rPr lang="en-US" sz="2000" b="1" dirty="0"/>
              <a:t>messages</a:t>
            </a:r>
            <a:r>
              <a:rPr lang="en-US" sz="2000" dirty="0"/>
              <a:t> to convey?</a:t>
            </a:r>
          </a:p>
          <a:p>
            <a:pPr marL="476250" lvl="1" indent="0">
              <a:buNone/>
            </a:pPr>
            <a:endParaRPr lang="en-US" sz="2000" dirty="0"/>
          </a:p>
          <a:p>
            <a:pPr lvl="1"/>
            <a:r>
              <a:rPr lang="en-US" sz="2000" dirty="0"/>
              <a:t>How would you communicate this?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1"/>
          <a:stretch/>
        </p:blipFill>
        <p:spPr>
          <a:xfrm>
            <a:off x="9883140" y="2159991"/>
            <a:ext cx="2009140" cy="31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41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845</Words>
  <Application>Microsoft Office PowerPoint</Application>
  <PresentationFormat>Widescreen</PresentationFormat>
  <Paragraphs>84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Interstate-Regular</vt:lpstr>
      <vt:lpstr>Segoe UI</vt:lpstr>
      <vt:lpstr>KIT-PPT_Master_en_2016</vt:lpstr>
      <vt:lpstr>PowerPoint Presentation</vt:lpstr>
      <vt:lpstr>Uncertainties related to stable iodine intake</vt:lpstr>
      <vt:lpstr>Additional uncertainties identified in exercises</vt:lpstr>
      <vt:lpstr>Challenges identified from real emergencies</vt:lpstr>
      <vt:lpstr>Some tips from our communication experiment</vt:lpstr>
      <vt:lpstr>“People need to prepare for the use of stable iodine tablets,    but not take the tablets yet.”</vt:lpstr>
      <vt:lpstr>Uncertainties related to food consumption</vt:lpstr>
      <vt:lpstr>Some tips from our communication experiment</vt:lpstr>
      <vt:lpstr>“All milk from the Zeeland area on the market is below MPL’s.”</vt:lpstr>
      <vt:lpstr>PowerPoint Presentation</vt:lpstr>
    </vt:vector>
  </TitlesOfParts>
  <Company>SCK-CEN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Uncertainities related to stable iodine intake</dc:title>
  <dc:creator>Turcanu Catrinel</dc:creator>
  <cp:lastModifiedBy>Turcanu Catrinel</cp:lastModifiedBy>
  <cp:revision>42</cp:revision>
  <dcterms:created xsi:type="dcterms:W3CDTF">2019-12-02T17:57:29Z</dcterms:created>
  <dcterms:modified xsi:type="dcterms:W3CDTF">2019-12-04T09:47:55Z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0484126-3486-41a9-802e-7f1e2277276c_Enabled">
    <vt:lpwstr>True</vt:lpwstr>
  </property>
  <property fmtid="{D5CDD505-2E9C-101B-9397-08002B2CF9AE}" pid="3" name="MSIP_Label_d0484126-3486-41a9-802e-7f1e2277276c_SiteId">
    <vt:lpwstr>eec01f8e-737f-43e3-9ed5-f8a59913bd82</vt:lpwstr>
  </property>
  <property fmtid="{D5CDD505-2E9C-101B-9397-08002B2CF9AE}" pid="4" name="MSIP_Label_d0484126-3486-41a9-802e-7f1e2277276c_Owner">
    <vt:lpwstr>deborah.oughton@nmbu.no</vt:lpwstr>
  </property>
  <property fmtid="{D5CDD505-2E9C-101B-9397-08002B2CF9AE}" pid="5" name="MSIP_Label_d0484126-3486-41a9-802e-7f1e2277276c_SetDate">
    <vt:lpwstr>2019-12-04T09:42:58.2991950Z</vt:lpwstr>
  </property>
  <property fmtid="{D5CDD505-2E9C-101B-9397-08002B2CF9AE}" pid="6" name="MSIP_Label_d0484126-3486-41a9-802e-7f1e2277276c_Name">
    <vt:lpwstr>Internal</vt:lpwstr>
  </property>
  <property fmtid="{D5CDD505-2E9C-101B-9397-08002B2CF9AE}" pid="7" name="MSIP_Label_d0484126-3486-41a9-802e-7f1e2277276c_Application">
    <vt:lpwstr>Microsoft Azure Information Protection</vt:lpwstr>
  </property>
  <property fmtid="{D5CDD505-2E9C-101B-9397-08002B2CF9AE}" pid="8" name="MSIP_Label_d0484126-3486-41a9-802e-7f1e2277276c_ActionId">
    <vt:lpwstr>ae76cd89-f690-4430-99e8-b6ab990438de</vt:lpwstr>
  </property>
  <property fmtid="{D5CDD505-2E9C-101B-9397-08002B2CF9AE}" pid="9" name="MSIP_Label_d0484126-3486-41a9-802e-7f1e2277276c_Extended_MSFT_Method">
    <vt:lpwstr>Automatic</vt:lpwstr>
  </property>
  <property fmtid="{D5CDD505-2E9C-101B-9397-08002B2CF9AE}" pid="10" name="Sensitivity">
    <vt:lpwstr>Internal</vt:lpwstr>
  </property>
  <property fmtid="{D5CDD505-2E9C-101B-9397-08002B2CF9AE}" pid="11" name="AlexandriaPath">
    <vt:lpwstr/>
  </property>
</Properties>
</file>